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6572-1775-48E3-86E4-862EFCD372FE}" type="datetimeFigureOut">
              <a:rPr lang="ru-RU" smtClean="0"/>
              <a:pPr/>
              <a:t>05.05.2004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FE40-009D-4D0C-9C27-B4295FD69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Мировая экономика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Обществознание, 8 класс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1"/>
          <p:cNvGraphicFramePr>
            <a:graphicFrameLocks noGrp="1"/>
          </p:cNvGraphicFramePr>
          <p:nvPr/>
        </p:nvGraphicFramePr>
        <p:xfrm>
          <a:off x="323850" y="188913"/>
          <a:ext cx="8640763" cy="6283325"/>
        </p:xfrm>
        <a:graphic>
          <a:graphicData uri="http://schemas.openxmlformats.org/drawingml/2006/table">
            <a:tbl>
              <a:tblPr/>
              <a:tblGrid>
                <a:gridCol w="1727200"/>
                <a:gridCol w="6913563"/>
              </a:tblGrid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Экономический союз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Возникает на этапе высокого экономического развития. Проводится согласованная (или даже единая) экономическая политика и на этой основе идет снятие всех препятствий. Создаются межгосударственные (надгосударственные) органы. Идут крупные экономические преобразования во всех странах-участницах.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Валютный союз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Форма экономического союза и одновременно его крупная составляющая. Характерными чертами валютного союза являются: 1) согласованное (совместное) плавание национальных валют;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2) установление по соглашению фиксированных валютных курсов, которые целенаправленно поддерживаются Центробанками стран-участниц;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3) создание единой региональной валюты;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4) формирование единого регионального банка, являющегося эмиссионным центром этой международной валютной единицы.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Полная экономическая интеграция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Единая экономическая политика и, как следствие, унификация законодательной базы. Условия: 1) общая налоговая система; 2) наличие единых стандартов; 3) единое трудовое законодательство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Меркантилизм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eaLnBrk="0" hangingPunct="0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</a:rPr>
              <a:t>-направление экономической мысли </a:t>
            </a:r>
            <a:r>
              <a:rPr lang="en-US" dirty="0" smtClean="0">
                <a:latin typeface="Times New Roman" pitchFamily="18" charset="0"/>
              </a:rPr>
              <a:t>XVI-XVII</a:t>
            </a:r>
            <a:r>
              <a:rPr lang="ru-RU" dirty="0" smtClean="0">
                <a:latin typeface="Times New Roman" pitchFamily="18" charset="0"/>
              </a:rPr>
              <a:t>вв., видным представителем которого был Т.Манн (1571-1641) изучали проблемы внешней торговли.</a:t>
            </a:r>
          </a:p>
          <a:p>
            <a:pPr eaLnBrk="0" hangingPunct="0">
              <a:lnSpc>
                <a:spcPct val="80000"/>
              </a:lnSpc>
              <a:buNone/>
            </a:pPr>
            <a:r>
              <a:rPr lang="ru-RU" b="1" dirty="0" smtClean="0">
                <a:latin typeface="Times New Roman" pitchFamily="18" charset="0"/>
              </a:rPr>
              <a:t>Меркантилисты полагали, что внешняя торговля необходима стране для накопления золота, которое считалось главным источником богатства нации.</a:t>
            </a:r>
            <a:r>
              <a:rPr lang="ru-RU" dirty="0" smtClean="0">
                <a:latin typeface="Times New Roman" pitchFamily="18" charset="0"/>
              </a:rPr>
              <a:t> Приток золота в страну обеспечивается, если вывоз товаров, за которые государство получает золото, будет больше ввоза, за который надлежит расплачиваться благородным металлом.</a:t>
            </a:r>
          </a:p>
          <a:p>
            <a:pPr eaLnBrk="0" hangingPunct="0">
              <a:lnSpc>
                <a:spcPct val="80000"/>
              </a:lnSpc>
              <a:buNone/>
            </a:pPr>
            <a:r>
              <a:rPr lang="ru-RU" dirty="0" smtClean="0">
                <a:latin typeface="Times New Roman" pitchFamily="18" charset="0"/>
              </a:rPr>
              <a:t>Поэтому меркантилисты выступали за расширение экспорта и всемерное ограничение импорта.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Адам Смит выдвинул теорию мировой торговли, обосновав необходимость либерализации импорта и ослабления таможенных ограничений. Подход Смита получил название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928662" y="1000108"/>
            <a:ext cx="74041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ПРИНЦИП АБСОЛЮТНОГО ПРЕИМУЩЕСТВА</a:t>
            </a:r>
          </a:p>
        </p:txBody>
      </p:sp>
      <p:sp>
        <p:nvSpPr>
          <p:cNvPr id="5" name="AutoShap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1"/>
            <a:ext cx="8229600" cy="11144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 wrap="none" anchor="ctr">
            <a:normAutofit fontScale="92500" lnSpcReduction="10000"/>
          </a:bodyPr>
          <a:lstStyle/>
          <a:p>
            <a:pPr algn="ctr" eaLnBrk="0" hangingPunct="0">
              <a:lnSpc>
                <a:spcPct val="80000"/>
              </a:lnSpc>
              <a:buNone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Каждая страна должна специализироваться 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на производстве товаров, средние издержки которых 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меньше, чем средние издержки в других странах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lum bright="-30000" contrast="48000"/>
          </a:blip>
          <a:srcRect/>
          <a:stretch>
            <a:fillRect/>
          </a:stretch>
        </p:blipFill>
        <p:spPr bwMode="auto">
          <a:xfrm>
            <a:off x="1643042" y="2786058"/>
            <a:ext cx="57594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5288" y="5516563"/>
            <a:ext cx="8424862" cy="96837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b="1" dirty="0">
                <a:latin typeface="Times New Roman" pitchFamily="18" charset="0"/>
              </a:rPr>
              <a:t>Абсолютное преимущество по какому-либо товару определяется </a:t>
            </a:r>
            <a:r>
              <a:rPr lang="ru-RU" b="1" dirty="0" err="1">
                <a:latin typeface="Times New Roman" pitchFamily="18" charset="0"/>
              </a:rPr>
              <a:t>наделенностью</a:t>
            </a:r>
            <a:r>
              <a:rPr lang="ru-RU" b="1" dirty="0">
                <a:latin typeface="Times New Roman" pitchFamily="18" charset="0"/>
              </a:rPr>
              <a:t> соответствующими ресурсами. Экспортируя часть товаров, на вырученные деньги страна приобретает товары, в производстве которых преимущество у другой страны.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1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31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31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ПРИНЦИП СРАВНИТЕЛЬНОГО</a:t>
            </a:r>
            <a:br>
              <a:rPr lang="ru-RU" sz="31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31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ПРЕИМУЩЕСТВА</a:t>
            </a:r>
            <a:r>
              <a:rPr lang="ru-RU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1"/>
            <a:ext cx="8229600" cy="14001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normAutofit fontScale="92500" lnSpcReduction="10000"/>
          </a:bodyPr>
          <a:lstStyle/>
          <a:p>
            <a:pPr algn="ctr" eaLnBrk="0" hangingPunct="0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СТРАНА  ДОЛЖНА  СПЕЦИАЛИЗИРОВАТЬСЯ  НА 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ВЫПУСКЕ  ТОВАРОВ,  ПРОИЗВОДСТВО  КОТОРЫХ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ОТНОСИТЕЛЬНО  БОЛЕЕ  ВЫГОДНО  В  СОПОСТАВЛЕНИИ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  ПРОИЗВОДСТВОМ  ТАКИХ  ЖЕ  ТОВАРОВ  В </a:t>
            </a:r>
          </a:p>
          <a:p>
            <a:pPr algn="ctr" eaLnBrk="0" hangingPunct="0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ДРУГИХ   СТРАНАХ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7088" y="3500438"/>
            <a:ext cx="8066087" cy="253682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Принцип сравнительного преимущества </a:t>
            </a:r>
            <a:r>
              <a:rPr lang="ru-RU" sz="2000" b="1" dirty="0" err="1">
                <a:latin typeface="Times New Roman" pitchFamily="18" charset="0"/>
              </a:rPr>
              <a:t>Д.Рикардо</a:t>
            </a:r>
            <a:r>
              <a:rPr lang="ru-RU" sz="2000" b="1" dirty="0">
                <a:latin typeface="Times New Roman" pitchFamily="18" charset="0"/>
              </a:rPr>
              <a:t> впоследствии развили другие  экономисты, которые распространили его на всю совокупность факторов производства, включая капитал. Страны экспортируют те товары, на производство которых идут факторы, имеющиеся в относительном избытке и поэтому относительно дешевые (рабочая сила в развивающихся странах дешевая, страны экспортируют трудоемкие товары, а импортируют наукоемкую продукцию, так собственное их производство потребовало бы относительно больших затрат в связи с нехваткой капитала и квалифицированного труда).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7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НЕОТЕХНОЛОГИЧЕСКИЕ ТЕОРИИ М-Н ТОРГОВЛИ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Эти теории объясняют, например,  причины торговли между странами, притом что структура и техническая характеристика факторов производства у них схожи.</a:t>
            </a:r>
          </a:p>
          <a:p>
            <a:endParaRPr lang="ru-RU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2910" y="2143116"/>
            <a:ext cx="7991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В рамках этих теорий учитываются возможности новой развивающейся техники и технологии. 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611188" y="3284538"/>
            <a:ext cx="1873250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CC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Крупносерийное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производство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2484438" y="3644900"/>
            <a:ext cx="574675" cy="144463"/>
          </a:xfrm>
          <a:prstGeom prst="rightArrow">
            <a:avLst>
              <a:gd name="adj1" fmla="val 50000"/>
              <a:gd name="adj2" fmla="val 994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059113" y="3284538"/>
            <a:ext cx="2665412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CC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Снижение себестоимости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единицы  продукции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724525" y="3573463"/>
            <a:ext cx="574675" cy="144462"/>
          </a:xfrm>
          <a:prstGeom prst="rightArrow">
            <a:avLst>
              <a:gd name="adj1" fmla="val 50000"/>
              <a:gd name="adj2" fmla="val 9945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300788" y="3284538"/>
            <a:ext cx="2159000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FFCC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</a:rPr>
              <a:t>Снижение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</a:rPr>
              <a:t>цены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55650" y="4508500"/>
            <a:ext cx="7920038" cy="18034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Экономисты обращают внимание на непрерывные технологические изменения, осуществляемые фирмами с целью формирования конкурентных преимуществ.</a:t>
            </a:r>
          </a:p>
          <a:p>
            <a:pPr eaLnBrk="0" hangingPunct="0">
              <a:lnSpc>
                <a:spcPct val="80000"/>
              </a:lnSpc>
            </a:pPr>
            <a:r>
              <a:rPr lang="ru-RU" sz="2000" b="1" dirty="0">
                <a:latin typeface="Times New Roman" pitchFamily="18" charset="0"/>
              </a:rPr>
              <a:t>Так, например, Голландия экспортирует цветы на сумму более 1 млрд. долл. в год, используя усовершенствованные теплицы, отапливаемые электричеством или газом, и авиатранспорт для доставки товара потребителям.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Закономерности развития мировой торговли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Мировая торговля растет очень быстро, экспортные доли стран в объеме ВВП увеличиваются. В 1950г. мировой экспорт товаров и услуг составлял 13% мирового ВВП, в 2000г. – 17,1%, в 2015г., по прогнозу, составит 18,7%.</a:t>
            </a:r>
          </a:p>
          <a:p>
            <a:pPr marL="457200" indent="-457200" eaLnBrk="0" hangingPunct="0"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   Возрастает доля готовой продукции, особенно высокотехнологичной, наукоемкой.</a:t>
            </a:r>
          </a:p>
          <a:p>
            <a:pPr marL="457200" indent="-457200" eaLnBrk="0" hangingPunct="0"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   Быстро растут цены машин и оборудования, выпускаемые ведущими странами мира.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   Снижение спроса развитых стран на сырье и продовольствие, производимые развивающимися странами. Их положение в мировой торговле ухудшается. Выгодность внешней торговли для развитых стран растет.</a:t>
            </a:r>
          </a:p>
          <a:p>
            <a:pPr marL="457200" indent="-457200" eaLnBrk="0" hangingPunct="0">
              <a:lnSpc>
                <a:spcPct val="80000"/>
              </a:lnSpc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5.    Увеличение мирового рынка услуг, особенно туристских, транспортных, финансовых, в сфере передачи технологии. Лидеры – развитые страны.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Формы международной торговли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Прямые коммерческие операции, оплата в валюте – основное место.</a:t>
            </a:r>
          </a:p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Встречная торговля: оплата поставок осуществляется встречными поставками товаров (бартер, компенсационные сделки).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71472" y="3000372"/>
            <a:ext cx="13335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БАРТЕР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14546" y="3071810"/>
            <a:ext cx="6699248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ru-RU" b="1" dirty="0">
                <a:latin typeface="Times New Roman" pitchFamily="18" charset="0"/>
              </a:rPr>
              <a:t>СДЕЛКА НА ОСНОВЕ НАТУРАЛЬНОГО ОБМЕНА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b="1" dirty="0">
                <a:latin typeface="Times New Roman" pitchFamily="18" charset="0"/>
              </a:rPr>
              <a:t>ТОВАРАМИ БЕЗ ДЕНЕЖНОГО РАСЧЕТА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357158" y="4357694"/>
            <a:ext cx="3838575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Компенсационные</a:t>
            </a:r>
          </a:p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сделки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57620" y="5072074"/>
            <a:ext cx="4892678" cy="978729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b="1">
                <a:latin typeface="Times New Roman" pitchFamily="18" charset="0"/>
              </a:rPr>
              <a:t>Поставка оборудования на условиях кредита, который погашается поставками продукции, выпущенной на этом оборудовании и т.п.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Методы международной торговли</a:t>
            </a:r>
            <a:endParaRPr lang="ru-RU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14438"/>
            <a:ext cx="8229600" cy="4911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latin typeface="Times New Roman" pitchFamily="18" charset="0"/>
              </a:rPr>
              <a:t>Прямые сделки с экспортерами.</a:t>
            </a:r>
          </a:p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latin typeface="Times New Roman" pitchFamily="18" charset="0"/>
              </a:rPr>
              <a:t>Использование посредников, </a:t>
            </a:r>
            <a:r>
              <a:rPr lang="ru-RU" sz="2000" b="1" dirty="0" err="1">
                <a:latin typeface="Times New Roman" pitchFamily="18" charset="0"/>
                <a:hlinkClick r:id="rId2" action="ppaction://hlinksldjump"/>
              </a:rPr>
              <a:t>дистрибьютеров</a:t>
            </a:r>
            <a:r>
              <a:rPr lang="ru-RU" sz="2000" b="1" dirty="0">
                <a:latin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hlinkClick r:id="rId3" action="ppaction://hlinksldjump"/>
              </a:rPr>
              <a:t>комиссионеров</a:t>
            </a:r>
            <a:r>
              <a:rPr lang="ru-RU" sz="2000" b="1" dirty="0">
                <a:latin typeface="Times New Roman" pitchFamily="18" charset="0"/>
              </a:rPr>
              <a:t>, агентов (биржевая торговля).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4282" y="2143116"/>
            <a:ext cx="8785225" cy="642942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ru-RU" b="1" dirty="0">
                <a:solidFill>
                  <a:srgbClr val="C00000"/>
                </a:solidFill>
              </a:rPr>
              <a:t>КОМИССИОНЕР — посредник в торговых сделках; лицо, выполняющее за особое вознаграждение торговые поручения от своего имени, но за счет комитента.</a:t>
            </a: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2051050" y="2852738"/>
            <a:ext cx="5572125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Виды сделок на биржах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8064500" cy="302577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Сделки на реальный товар</a:t>
            </a:r>
            <a:r>
              <a:rPr lang="ru-RU" sz="2000" b="1" dirty="0">
                <a:latin typeface="Times New Roman" pitchFamily="18" charset="0"/>
              </a:rPr>
              <a:t> предполагают его поставку немедленно, т.е. в срок до 15 дней (сделка кэш или спот), или поставка в будущем (форвард).</a:t>
            </a:r>
          </a:p>
          <a:p>
            <a:pPr marL="457200" indent="-457200" eaLnBrk="0" hangingPunct="0">
              <a:lnSpc>
                <a:spcPct val="80000"/>
              </a:lnSpc>
              <a:buFontTx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Срочные (фьючерсные) сделки</a:t>
            </a:r>
            <a:r>
              <a:rPr lang="ru-RU" sz="2000" b="1" dirty="0">
                <a:latin typeface="Times New Roman" pitchFamily="18" charset="0"/>
              </a:rPr>
              <a:t> – </a:t>
            </a:r>
            <a:r>
              <a:rPr lang="ru-RU" sz="2000" b="1" dirty="0" err="1">
                <a:latin typeface="Times New Roman" pitchFamily="18" charset="0"/>
              </a:rPr>
              <a:t>сделки</a:t>
            </a:r>
            <a:r>
              <a:rPr lang="ru-RU" sz="2000" b="1" dirty="0">
                <a:latin typeface="Times New Roman" pitchFamily="18" charset="0"/>
              </a:rPr>
              <a:t>, которые не предусматривают обязательства сторон поставить или принять реальный товар, а предполагают куплю или продажу прав на товар, т.е. </a:t>
            </a:r>
            <a:r>
              <a:rPr lang="ru-RU" sz="2000" b="1" dirty="0">
                <a:latin typeface="Times New Roman" pitchFamily="18" charset="0"/>
                <a:hlinkClick r:id="rId4" action="ppaction://hlinksldjump"/>
              </a:rPr>
              <a:t>фьючерсных контрактов</a:t>
            </a:r>
            <a:r>
              <a:rPr lang="ru-RU" sz="2000" b="1" dirty="0">
                <a:latin typeface="Times New Roman" pitchFamily="18" charset="0"/>
              </a:rPr>
              <a:t>. Результат сделки – уплата или получение разницы между ценой контракта в день его заключения и ценой в день исполнения. Целью является не получение товара, получение спекулятивной прибыли за счет разницы цен или застраховаться от потерь в случае изменения цен.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Виды сделок на биржах</a:t>
            </a:r>
            <a:r>
              <a:rPr lang="ru-RU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3. Международные торги</a:t>
            </a:r>
            <a:r>
              <a:rPr lang="ru-RU" sz="2400" b="1" dirty="0" smtClean="0">
                <a:latin typeface="Times New Roman" pitchFamily="18" charset="0"/>
              </a:rPr>
              <a:t> – на мировых рынках строительных услуг, при поставках дорогого оборудования. Заказ получает фирма, предложившая лучшие условия его выполнения.</a:t>
            </a:r>
          </a:p>
          <a:p>
            <a:pPr eaLnBrk="0" hangingPunct="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4. Международные аукционы.</a:t>
            </a:r>
            <a:r>
              <a:rPr lang="ru-RU" sz="2400" b="1" dirty="0" smtClean="0">
                <a:latin typeface="Times New Roman" pitchFamily="18" charset="0"/>
              </a:rPr>
              <a:t> На них реализуются товары, обладающие индивидуальными свойствами: пушно-меховые изделия, произведения искусства и т.п. </a:t>
            </a:r>
          </a:p>
          <a:p>
            <a:pPr eaLnBrk="0" hangingPunct="0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5. Электронная коммерция:</a:t>
            </a:r>
            <a:r>
              <a:rPr lang="ru-RU" sz="2400" b="1" dirty="0" smtClean="0">
                <a:latin typeface="Times New Roman" pitchFamily="18" charset="0"/>
              </a:rPr>
              <a:t> например, сбыт энергоносителей на международной нефтяной бирже в Лондоне, Нью-Йоркской и Гонконгской фьючерсных биржах.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Виды сделок на биржах</a:t>
            </a:r>
            <a:r>
              <a:rPr lang="ru-RU" sz="3200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3200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(продолжение)</a:t>
            </a:r>
            <a:endParaRPr lang="ru-RU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>
                <a:solidFill>
                  <a:srgbClr val="0000FF"/>
                </a:solidFill>
              </a:rPr>
              <a:t>Фьючерс /</a:t>
            </a:r>
            <a:r>
              <a:rPr lang="ru-RU" sz="2000" b="1" dirty="0" err="1">
                <a:solidFill>
                  <a:srgbClr val="0000FF"/>
                </a:solidFill>
              </a:rPr>
              <a:t>Futures</a:t>
            </a:r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b="1" dirty="0" err="1">
                <a:solidFill>
                  <a:srgbClr val="0000FF"/>
                </a:solidFill>
              </a:rPr>
              <a:t>contract</a:t>
            </a:r>
            <a:r>
              <a:rPr lang="ru-RU" sz="2000" b="1" dirty="0">
                <a:solidFill>
                  <a:srgbClr val="0000FF"/>
                </a:solidFill>
              </a:rPr>
              <a:t>; </a:t>
            </a:r>
            <a:r>
              <a:rPr lang="ru-RU" sz="2000" b="1" dirty="0" err="1">
                <a:solidFill>
                  <a:srgbClr val="0000FF"/>
                </a:solidFill>
              </a:rPr>
              <a:t>Futures</a:t>
            </a:r>
            <a:r>
              <a:rPr lang="ru-RU" sz="2000" b="1" dirty="0">
                <a:solidFill>
                  <a:srgbClr val="0000FF"/>
                </a:solidFill>
              </a:rPr>
              <a:t>/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</a:rPr>
              <a:t>Фьючерсный контракт</a:t>
            </a:r>
            <a:r>
              <a:rPr lang="ru-RU" sz="2000" b="1" dirty="0">
                <a:solidFill>
                  <a:srgbClr val="0000FF"/>
                </a:solidFill>
              </a:rPr>
              <a:t> - </a:t>
            </a:r>
            <a:r>
              <a:rPr lang="ru-RU" sz="2000" b="1" dirty="0" err="1">
                <a:solidFill>
                  <a:srgbClr val="0000FF"/>
                </a:solidFill>
              </a:rPr>
              <a:t>контракт</a:t>
            </a:r>
            <a:r>
              <a:rPr lang="ru-RU" sz="2000" b="1" dirty="0">
                <a:solidFill>
                  <a:srgbClr val="0000FF"/>
                </a:solidFill>
              </a:rPr>
              <a:t> на покупку или продажу товара (финансового актива) с поставкой на будущую дату. Фьючерсный контракт предусматривает строго определенное количество товара установленного вида с минимально допустимыми отклонениями, поставляемого на определенных условиях оплаты накладных или транспортных расходов. 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2000" b="1" dirty="0">
                <a:solidFill>
                  <a:srgbClr val="0000FF"/>
                </a:solidFill>
              </a:rPr>
              <a:t>Сделка по продаже (покупке) фьючерсного контракта обязательно регистрируется расчётной палатой биржи.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4282" y="4143380"/>
            <a:ext cx="8642350" cy="1584325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ru-RU" b="1"/>
              <a:t>Деятельность </a:t>
            </a:r>
            <a:r>
              <a:rPr lang="ru-RU" b="1">
                <a:solidFill>
                  <a:srgbClr val="FF0000"/>
                </a:solidFill>
              </a:rPr>
              <a:t>дистрибьютор</a:t>
            </a:r>
            <a:r>
              <a:rPr lang="ru-RU" b="1"/>
              <a:t>а состоит в том, что он делает оптовую закупу товара и реализует его на региональных рынках. Одновременно дистрибьютор оказывает консультационные и маркетинговые услуги, при необходимости занимается установкой оборудования. То есть, фактически, </a:t>
            </a:r>
            <a:r>
              <a:rPr lang="ru-RU" b="1">
                <a:solidFill>
                  <a:srgbClr val="FF0000"/>
                </a:solidFill>
              </a:rPr>
              <a:t>дистрибьютор – продавец</a:t>
            </a:r>
            <a:r>
              <a:rPr lang="ru-RU" b="1"/>
              <a:t>, торговый представитель фирмы.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4000" dirty="0" smtClean="0"/>
              <a:t>дать представление об особенностях устройства международного хозяйства и международной экономики;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4000" dirty="0" smtClean="0"/>
              <a:t>развивать навыки экономического анализа;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4000" dirty="0" smtClean="0"/>
              <a:t>проводить экономическое воспитание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Обменные курсы валют.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Валютой принято называть денежную единицу какой-либо стра­ны, т.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денежную единицу, находящуюся в обращении внутри страны.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валютный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курс — это цена денежной единицы одной страны, выраженная в денежных единицах другой страны.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Существуют различные курсы валют: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фиксированный и биржевой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Фиксированный курс валют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устанавлива­ется национальным центральным банком или междуна­родными органами валютного паритета.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Биржевой курс валют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устанавливается на валютной бирже в результа­те торгов между теми, кто продает, и темп, кто покупа­ет валюту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Самост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работа с текстом, стр. 176-177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Контрольные вопросы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  <a:ln w="63500">
            <a:solidFill>
              <a:schemeClr val="bg1"/>
            </a:solidFill>
          </a:ln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dirty="0"/>
              <a:t>1. Что такое мировое хозяйство?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dirty="0"/>
              <a:t>2. Какие выгоды получают страны от участия в международном разделении труда?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dirty="0" smtClean="0"/>
              <a:t>3. В чем особенности политики протекционизма и свободной торговли?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dirty="0" smtClean="0"/>
              <a:t>4</a:t>
            </a:r>
            <a:r>
              <a:rPr lang="ru-RU" sz="3600" b="1" dirty="0"/>
              <a:t>. Что такое обменный курс валюты?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 b="1" dirty="0"/>
              <a:t>5. Какие условия влияют на обменный курс валюты?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ru-RU" b="1" dirty="0" smtClean="0">
                <a:latin typeface="Times New Roman" pitchFamily="18" charset="0"/>
              </a:rPr>
              <a:t>Д.З.: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22,  (с.177), задания (с. 178), для повторения к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11-21</a:t>
            </a:r>
          </a:p>
          <a:p>
            <a:pPr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 и вопросы (с.178-180)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Понятия, термины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мировое хозяйство;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международное разделение труда;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международный обмен;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международные экономические организации /Международный валютный фонд (МВФ), Всемирный банк, Всемирная торговая организация (ВТО), Европейский союз (ЕС)/;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внешняя торговля /импорт (ввоз) и экспорт (вывоз) товаров и услуг/;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международное разделение труда;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внешнеторговая политика;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фритредерство (свободная торговля);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обменные курсы валют.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Мировое хозяйство.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Внешняя торговля.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Внешнеторговая политика.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Обменные курсы валют.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Актуализация проблемы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Вспомни:</a:t>
            </a:r>
            <a:r>
              <a:rPr lang="ru-RU" dirty="0" smtClean="0"/>
              <a:t> Какую роль в мировой экономике играет обмен? Какое место в экономической жизни занимает торговля? В чем заключаются функции денег? Что означает понятие «всероссийский рынок»? 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b="1" dirty="0" smtClean="0"/>
              <a:t>Подумай</a:t>
            </a:r>
            <a:r>
              <a:rPr lang="ru-RU" dirty="0" smtClean="0"/>
              <a:t>: Как международная торговля помогает развитию мирового хозяйства? Зачем люди покупают иностранную валюту? Кому и зачем нужно знать обменный курс валют?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00FF"/>
                </a:solidFill>
              </a:rPr>
              <a:t>Мировая экономика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Мировую экономику можно определить как совокупность национальных хозяйств и негосударственных структур, объединенных международными отношениями.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Мировая экономика возникла благодаря международному разделению труда, что повлекло за собой как разделение производства (то есть международную специализацию), так и его объединение — кооперацию.</a:t>
            </a:r>
          </a:p>
          <a:p>
            <a:pPr eaLnBrk="0" hangingPunct="0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</a:rPr>
              <a:t>Основные характеристики: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</a:rPr>
              <a:t> Иерархичность (наличие наднациональных институтов, например ООН);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Многоуровневость</a:t>
            </a:r>
            <a:r>
              <a:rPr lang="ru-RU" b="1" dirty="0" smtClean="0">
                <a:latin typeface="Times New Roman" pitchFamily="18" charset="0"/>
              </a:rPr>
              <a:t>;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</a:rPr>
              <a:t> Структурность;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</a:rPr>
              <a:t> Неравномерность распределения экономической мощи (на 32 развитые страны мира приходится 80% мировой покупательной способности граждан);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ru-RU" b="1" dirty="0" smtClean="0">
                <a:latin typeface="Times New Roman" pitchFamily="18" charset="0"/>
              </a:rPr>
              <a:t> Наличие определенного мирового порядка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00FF"/>
                </a:solidFill>
              </a:rPr>
              <a:t>Направления и формы международных экономических отношений: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международная торговля товарами, работами, услугами;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международная специализация производства и научно-технических работ, или международный научно-технический обмен;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обмен научно-техническими результатами;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информационные, валютно-финансовые и кредитные связи между странами;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движение капитала (инвестиции);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движение (миграция) рабочей силы;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деятельность международных экономических организаций, хозяйственное сотрудничество в решении глобальных проблем.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00FF"/>
                </a:solidFill>
              </a:rPr>
              <a:t>Субъекты мировых хозяйственных отношений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Транснациональные корпорации (ТНК) и их долгосрочные альянсы;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Транснациональные банки;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Финансово-промышленные группы — объединение ТНК и ТНБ;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Биржи (особенно крупные);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Крупные предприниматели;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Государства, и приравненные к ним территории, а также административные единицы данных государств и территорий; Мировые финансовые и экономические организации (включая крупных инвесторов и организации-объединения крупных компаний, занимающиеся контролем определенных международных рынков, объединения стран внутри региона — СНГ).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Условия и типы интеграции: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развитая инфраструктура;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2) наличие политических решений правительства (создание условий для интеграции – политическая и экономическая база);</a:t>
            </a:r>
          </a:p>
          <a:p>
            <a:endParaRPr lang="ru-RU" dirty="0"/>
          </a:p>
        </p:txBody>
      </p:sp>
      <p:graphicFrame>
        <p:nvGraphicFramePr>
          <p:cNvPr id="4" name="Group 120"/>
          <p:cNvGraphicFramePr>
            <a:graphicFrameLocks noGrp="1"/>
          </p:cNvGraphicFramePr>
          <p:nvPr/>
        </p:nvGraphicFramePr>
        <p:xfrm>
          <a:off x="1042988" y="2636838"/>
          <a:ext cx="7559675" cy="3931920"/>
        </p:xfrm>
        <a:graphic>
          <a:graphicData uri="http://schemas.openxmlformats.org/drawingml/2006/table">
            <a:tbl>
              <a:tblPr/>
              <a:tblGrid>
                <a:gridCol w="1981200"/>
                <a:gridCol w="55784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интеграции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Зона свободной торговли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соглашения, когда участники договариваются о снятии таможенных тарифов и квот в отношении друг друга. При этом к третьим странам – у каждого своя политика. Примеры: НАФТА, ЕЭС.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Таможенный союз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Полное устранение препятствий для перемещений всех факторов производства между странами-участницами. В процессе решения находятся такие вопросы, как: полное согласование экономической политики и т.д., выравнивание экономических показателей.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1583</Words>
  <Application>Microsoft Office PowerPoint</Application>
  <PresentationFormat>Экран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Мировая экономика</vt:lpstr>
      <vt:lpstr>Цели урока</vt:lpstr>
      <vt:lpstr>Понятия, термины</vt:lpstr>
      <vt:lpstr>Изучение нового материала</vt:lpstr>
      <vt:lpstr>Актуализация проблемы</vt:lpstr>
      <vt:lpstr>Мировая экономика</vt:lpstr>
      <vt:lpstr>Направления и формы международных экономических отношений:</vt:lpstr>
      <vt:lpstr>Субъекты мировых хозяйственных отношений</vt:lpstr>
      <vt:lpstr>Условия и типы интеграции:</vt:lpstr>
      <vt:lpstr>Слайд 10</vt:lpstr>
      <vt:lpstr>Меркантилизм</vt:lpstr>
      <vt:lpstr> Адам Смит выдвинул теорию мировой торговли, обосновав необходимость либерализации импорта и ослабления таможенных ограничений. Подход Смита получил название </vt:lpstr>
      <vt:lpstr> ПРИНЦИП СРАВНИТЕЛЬНОГО ПРЕИМУЩЕСТВА </vt:lpstr>
      <vt:lpstr>НЕОТЕХНОЛОГИЧЕСКИЕ ТЕОРИИ М-Н ТОРГОВЛИ</vt:lpstr>
      <vt:lpstr>Закономерности развития мировой торговли</vt:lpstr>
      <vt:lpstr>Формы международной торговли</vt:lpstr>
      <vt:lpstr>Методы международной торговли</vt:lpstr>
      <vt:lpstr>Виды сделок на биржах (продолжение)</vt:lpstr>
      <vt:lpstr>Виды сделок на биржах (продолжение)</vt:lpstr>
      <vt:lpstr>Обменные курсы валют.   </vt:lpstr>
      <vt:lpstr>Контрольные вопросы</vt:lpstr>
      <vt:lpstr>Слайд 22</vt:lpstr>
    </vt:vector>
  </TitlesOfParts>
  <Company>МОУ СОШ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Мировая экономика</dc:title>
  <dc:creator>хозяин</dc:creator>
  <cp:lastModifiedBy>хозяин</cp:lastModifiedBy>
  <cp:revision>10</cp:revision>
  <dcterms:created xsi:type="dcterms:W3CDTF">2004-05-05T09:21:28Z</dcterms:created>
  <dcterms:modified xsi:type="dcterms:W3CDTF">2004-05-05T10:57:00Z</dcterms:modified>
</cp:coreProperties>
</file>